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6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godecooker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_Books"/><Relationship Id="rId2" Type="http://schemas.openxmlformats.org/officeDocument/2006/relationships/hyperlink" Target="#_Web_Site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normAutofit fontScale="90000"/>
          </a:bodyPr>
          <a:lstStyle/>
          <a:p>
            <a:r>
              <a:rPr lang="en-US" dirty="0" smtClean="0"/>
              <a:t>Interpreting Period Recipes</a:t>
            </a:r>
            <a:br>
              <a:rPr lang="en-US" dirty="0" smtClean="0"/>
            </a:br>
            <a:r>
              <a:rPr lang="en-US" sz="3100" dirty="0" smtClean="0"/>
              <a:t>Mistress Gwyneth Espicier, Calontir</a:t>
            </a:r>
            <a:br>
              <a:rPr lang="en-US" sz="3100" dirty="0" smtClean="0"/>
            </a:br>
            <a:endParaRPr lang="en-US" sz="31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4463" y="2590800"/>
            <a:ext cx="6315075" cy="3209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2374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Thickening and binding agents, </a:t>
            </a:r>
            <a:r>
              <a:rPr lang="en-US" b="1" dirty="0" smtClean="0"/>
              <a:t>continued</a:t>
            </a:r>
            <a:endParaRPr lang="en-US" dirty="0"/>
          </a:p>
        </p:txBody>
      </p:sp>
      <p:sp>
        <p:nvSpPr>
          <p:cNvPr id="3" name="Content Placeholder 2"/>
          <p:cNvSpPr>
            <a:spLocks noGrp="1"/>
          </p:cNvSpPr>
          <p:nvPr>
            <p:ph idx="1"/>
          </p:nvPr>
        </p:nvSpPr>
        <p:spPr/>
        <p:txBody>
          <a:bodyPr>
            <a:normAutofit fontScale="62500" lnSpcReduction="20000"/>
          </a:bodyPr>
          <a:lstStyle/>
          <a:p>
            <a:pPr lvl="0"/>
            <a:r>
              <a:rPr lang="en-US" sz="4000" dirty="0" smtClean="0"/>
              <a:t>Almond </a:t>
            </a:r>
            <a:r>
              <a:rPr lang="en-US" sz="4000" dirty="0"/>
              <a:t>milk – finely ground almonds (generally blanched) steeped in broth, wine, or water. Used to thicken sauces and as a milk substitute on fast days. Here is a basic recipe (just replace the water with whichever liquid is called for in your recipe</a:t>
            </a:r>
            <a:r>
              <a:rPr lang="en-US" sz="4000" dirty="0" smtClean="0"/>
              <a:t>):</a:t>
            </a:r>
          </a:p>
          <a:p>
            <a:pPr marL="0" lvl="0" indent="0">
              <a:buNone/>
            </a:pPr>
            <a:endParaRPr lang="en-US" dirty="0"/>
          </a:p>
          <a:p>
            <a:pPr marL="400050" lvl="1" indent="0">
              <a:buNone/>
            </a:pPr>
            <a:r>
              <a:rPr lang="en-US" i="1" dirty="0" smtClean="0"/>
              <a:t>Cold </a:t>
            </a:r>
            <a:r>
              <a:rPr lang="en-US" i="1" dirty="0"/>
              <a:t>Mylk</a:t>
            </a:r>
            <a:r>
              <a:rPr lang="en-US" i="1" dirty="0"/>
              <a:t> of </a:t>
            </a:r>
            <a:r>
              <a:rPr lang="en-US" i="1" dirty="0"/>
              <a:t>Almondes</a:t>
            </a:r>
            <a:r>
              <a:rPr lang="en-US" dirty="0"/>
              <a:t>- from </a:t>
            </a:r>
            <a:r>
              <a:rPr lang="en-US" i="1" dirty="0"/>
              <a:t>The </a:t>
            </a:r>
            <a:r>
              <a:rPr lang="en-US" i="1" dirty="0"/>
              <a:t>Forme</a:t>
            </a:r>
            <a:r>
              <a:rPr lang="en-US" i="1" dirty="0"/>
              <a:t> of </a:t>
            </a:r>
            <a:r>
              <a:rPr lang="en-US" i="1" dirty="0"/>
              <a:t>Cury</a:t>
            </a:r>
            <a:r>
              <a:rPr lang="en-US" dirty="0"/>
              <a:t> (ca. 1390), [as reproduced in Duke </a:t>
            </a:r>
            <a:r>
              <a:rPr lang="en-US" dirty="0"/>
              <a:t>Cariadoc's</a:t>
            </a:r>
            <a:r>
              <a:rPr lang="en-US" dirty="0"/>
              <a:t> </a:t>
            </a:r>
            <a:r>
              <a:rPr lang="en-US" i="1" dirty="0"/>
              <a:t>A Collection of Medieval and Renaissance Cookbooks, Vol. I</a:t>
            </a:r>
            <a:r>
              <a:rPr lang="en-US" dirty="0"/>
              <a:t>].</a:t>
            </a:r>
          </a:p>
          <a:p>
            <a:pPr marL="0" indent="0">
              <a:buNone/>
            </a:pPr>
            <a:endParaRPr lang="en-US" dirty="0" smtClean="0"/>
          </a:p>
          <a:p>
            <a:pPr marL="400050" lvl="1" indent="0">
              <a:buNone/>
            </a:pPr>
            <a:r>
              <a:rPr lang="en-US" dirty="0" smtClean="0"/>
              <a:t>To </a:t>
            </a:r>
            <a:r>
              <a:rPr lang="en-US" dirty="0"/>
              <a:t>mak</a:t>
            </a:r>
            <a:r>
              <a:rPr lang="en-US" dirty="0"/>
              <a:t> cold </a:t>
            </a:r>
            <a:r>
              <a:rPr lang="en-US" dirty="0"/>
              <a:t>mylk</a:t>
            </a:r>
            <a:r>
              <a:rPr lang="en-US" dirty="0"/>
              <a:t> of </a:t>
            </a:r>
            <a:r>
              <a:rPr lang="en-US" dirty="0"/>
              <a:t>almondes</a:t>
            </a:r>
            <a:r>
              <a:rPr lang="en-US" dirty="0"/>
              <a:t> put fair water in a pot with sugar or honey clarified so that it be </a:t>
            </a:r>
            <a:r>
              <a:rPr lang="en-US" dirty="0"/>
              <a:t>douce</a:t>
            </a:r>
            <a:r>
              <a:rPr lang="en-US" dirty="0"/>
              <a:t>. Then salt it and set it on the </a:t>
            </a:r>
            <a:r>
              <a:rPr lang="en-US" dirty="0"/>
              <a:t>fyere</a:t>
            </a:r>
            <a:r>
              <a:rPr lang="en-US" dirty="0"/>
              <a:t> and when it is at </a:t>
            </a:r>
            <a:r>
              <a:rPr lang="en-US" dirty="0"/>
              <a:t>boilling</a:t>
            </a:r>
            <a:r>
              <a:rPr lang="en-US" dirty="0"/>
              <a:t> </a:t>
            </a:r>
            <a:r>
              <a:rPr lang="en-US" dirty="0"/>
              <a:t>scom</a:t>
            </a:r>
            <a:r>
              <a:rPr lang="en-US" dirty="0"/>
              <a:t> and let it </a:t>
            </a:r>
            <a:r>
              <a:rPr lang="en-US" dirty="0"/>
              <a:t>boile</a:t>
            </a:r>
            <a:r>
              <a:rPr lang="en-US" dirty="0"/>
              <a:t> awhile. Then </a:t>
            </a:r>
            <a:r>
              <a:rPr lang="en-US" dirty="0"/>
              <a:t>tak</a:t>
            </a:r>
            <a:r>
              <a:rPr lang="en-US" dirty="0"/>
              <a:t> it from the </a:t>
            </a:r>
            <a:r>
              <a:rPr lang="en-US" dirty="0"/>
              <a:t>fyere</a:t>
            </a:r>
            <a:r>
              <a:rPr lang="en-US" dirty="0"/>
              <a:t> and let it </a:t>
            </a:r>
            <a:r>
              <a:rPr lang="en-US" dirty="0"/>
              <a:t>kele</a:t>
            </a:r>
            <a:r>
              <a:rPr lang="en-US" dirty="0"/>
              <a:t>. Then blanche </a:t>
            </a:r>
            <a:r>
              <a:rPr lang="en-US" dirty="0"/>
              <a:t>youre</a:t>
            </a:r>
            <a:r>
              <a:rPr lang="en-US" dirty="0"/>
              <a:t> </a:t>
            </a:r>
            <a:r>
              <a:rPr lang="en-US" dirty="0"/>
              <a:t>almondes</a:t>
            </a:r>
            <a:r>
              <a:rPr lang="en-US" dirty="0"/>
              <a:t> and grind them, and temper them with the same water in to a good </a:t>
            </a:r>
            <a:r>
              <a:rPr lang="en-US" dirty="0"/>
              <a:t>thik</a:t>
            </a:r>
            <a:r>
              <a:rPr lang="en-US" dirty="0"/>
              <a:t> </a:t>
            </a:r>
            <a:r>
              <a:rPr lang="en-US" dirty="0"/>
              <a:t>mylk</a:t>
            </a:r>
            <a:r>
              <a:rPr lang="en-US" dirty="0" smtClean="0"/>
              <a:t>...</a:t>
            </a:r>
            <a:endParaRPr lang="en-US" dirty="0"/>
          </a:p>
        </p:txBody>
      </p:sp>
    </p:spTree>
    <p:extLst>
      <p:ext uri="{BB962C8B-B14F-4D97-AF65-F5344CB8AC3E}">
        <p14:creationId xmlns:p14="http://schemas.microsoft.com/office/powerpoint/2010/main" val="1251566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Coloring agents</a:t>
            </a:r>
            <a:endParaRPr lang="en-US" dirty="0"/>
          </a:p>
        </p:txBody>
      </p:sp>
      <p:sp>
        <p:nvSpPr>
          <p:cNvPr id="3" name="Content Placeholder 2"/>
          <p:cNvSpPr>
            <a:spLocks noGrp="1"/>
          </p:cNvSpPr>
          <p:nvPr>
            <p:ph idx="1"/>
          </p:nvPr>
        </p:nvSpPr>
        <p:spPr/>
        <p:txBody>
          <a:bodyPr>
            <a:normAutofit/>
          </a:bodyPr>
          <a:lstStyle/>
          <a:p>
            <a:pPr lvl="0"/>
            <a:r>
              <a:rPr lang="en-US" b="1" dirty="0"/>
              <a:t>Yellow</a:t>
            </a:r>
            <a:r>
              <a:rPr lang="en-US" dirty="0"/>
              <a:t> – saffron or raw egg yolks (for </a:t>
            </a:r>
            <a:r>
              <a:rPr lang="en-US" dirty="0"/>
              <a:t>endoring</a:t>
            </a:r>
            <a:r>
              <a:rPr lang="en-US" dirty="0"/>
              <a:t> [gilding])</a:t>
            </a:r>
          </a:p>
          <a:p>
            <a:pPr lvl="0"/>
            <a:r>
              <a:rPr lang="en-US" b="1" dirty="0"/>
              <a:t>Blue</a:t>
            </a:r>
            <a:r>
              <a:rPr lang="en-US" dirty="0"/>
              <a:t> – turnsole</a:t>
            </a:r>
          </a:p>
          <a:p>
            <a:pPr lvl="0"/>
            <a:r>
              <a:rPr lang="en-US" b="1" dirty="0"/>
              <a:t>Red</a:t>
            </a:r>
            <a:r>
              <a:rPr lang="en-US" dirty="0"/>
              <a:t> – </a:t>
            </a:r>
            <a:r>
              <a:rPr lang="en-US" dirty="0"/>
              <a:t>alkenet</a:t>
            </a:r>
            <a:r>
              <a:rPr lang="en-US" dirty="0"/>
              <a:t> or sanders (sandalwood)</a:t>
            </a:r>
          </a:p>
          <a:p>
            <a:pPr lvl="0"/>
            <a:r>
              <a:rPr lang="en-US" b="1" dirty="0"/>
              <a:t>Green</a:t>
            </a:r>
            <a:r>
              <a:rPr lang="en-US" dirty="0"/>
              <a:t> – juice of parsley or spinach</a:t>
            </a:r>
          </a:p>
          <a:p>
            <a:pPr lvl="0"/>
            <a:r>
              <a:rPr lang="en-US" dirty="0"/>
              <a:t>"</a:t>
            </a:r>
            <a:r>
              <a:rPr lang="en-US" b="1" dirty="0"/>
              <a:t>Black</a:t>
            </a:r>
            <a:r>
              <a:rPr lang="en-US" dirty="0"/>
              <a:t>" – toasted bread crumbs or blood (can use Kitchen Bouquet as a substitute)</a:t>
            </a:r>
          </a:p>
        </p:txBody>
      </p:sp>
    </p:spTree>
    <p:extLst>
      <p:ext uri="{BB962C8B-B14F-4D97-AF65-F5344CB8AC3E}">
        <p14:creationId xmlns:p14="http://schemas.microsoft.com/office/powerpoint/2010/main" val="3098993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Leavening agents</a:t>
            </a:r>
          </a:p>
        </p:txBody>
      </p:sp>
      <p:sp>
        <p:nvSpPr>
          <p:cNvPr id="3" name="Content Placeholder 2"/>
          <p:cNvSpPr>
            <a:spLocks noGrp="1"/>
          </p:cNvSpPr>
          <p:nvPr>
            <p:ph idx="1"/>
          </p:nvPr>
        </p:nvSpPr>
        <p:spPr/>
        <p:txBody>
          <a:bodyPr/>
          <a:lstStyle/>
          <a:p>
            <a:pPr lvl="0"/>
            <a:r>
              <a:rPr lang="en-US" b="1" dirty="0"/>
              <a:t>Barm</a:t>
            </a:r>
            <a:r>
              <a:rPr lang="en-US" dirty="0"/>
              <a:t> – the foamy yeast that occurs as a result of fermentation in ale. Try substituting yeast.</a:t>
            </a:r>
          </a:p>
          <a:p>
            <a:pPr lvl="0"/>
            <a:r>
              <a:rPr lang="en-US" b="1" dirty="0"/>
              <a:t>Eggs</a:t>
            </a:r>
            <a:r>
              <a:rPr lang="en-US" dirty="0"/>
              <a:t> – for leavening, these were beaten until foamy and stiff. Generally used for cakes and "</a:t>
            </a:r>
            <a:r>
              <a:rPr lang="en-US" dirty="0"/>
              <a:t>biskets</a:t>
            </a:r>
            <a:r>
              <a:rPr lang="en-US" dirty="0"/>
              <a:t>".</a:t>
            </a:r>
          </a:p>
          <a:p>
            <a:pPr lvl="0"/>
            <a:r>
              <a:rPr lang="en-US" b="1" dirty="0"/>
              <a:t>Yeast</a:t>
            </a:r>
            <a:r>
              <a:rPr lang="en-US" dirty="0"/>
              <a:t> – this was occasionally used, but </a:t>
            </a:r>
            <a:r>
              <a:rPr lang="en-US" dirty="0"/>
              <a:t>barm</a:t>
            </a:r>
            <a:r>
              <a:rPr lang="en-US" dirty="0"/>
              <a:t> shows up in more recipes</a:t>
            </a:r>
            <a:r>
              <a:rPr lang="en-US" dirty="0" smtClean="0"/>
              <a:t>.</a:t>
            </a:r>
            <a:endParaRPr lang="en-US" dirty="0"/>
          </a:p>
        </p:txBody>
      </p:sp>
    </p:spTree>
    <p:extLst>
      <p:ext uri="{BB962C8B-B14F-4D97-AF65-F5344CB8AC3E}">
        <p14:creationId xmlns:p14="http://schemas.microsoft.com/office/powerpoint/2010/main" val="944222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Flavoring agents</a:t>
            </a:r>
          </a:p>
        </p:txBody>
      </p:sp>
      <p:sp>
        <p:nvSpPr>
          <p:cNvPr id="3" name="Content Placeholder 2"/>
          <p:cNvSpPr>
            <a:spLocks noGrp="1"/>
          </p:cNvSpPr>
          <p:nvPr>
            <p:ph idx="1"/>
          </p:nvPr>
        </p:nvSpPr>
        <p:spPr/>
        <p:txBody>
          <a:bodyPr>
            <a:normAutofit fontScale="77500" lnSpcReduction="20000"/>
          </a:bodyPr>
          <a:lstStyle/>
          <a:p>
            <a:pPr lvl="0"/>
            <a:r>
              <a:rPr lang="en-US" b="1" dirty="0"/>
              <a:t>Verjuice</a:t>
            </a:r>
            <a:r>
              <a:rPr lang="en-US" dirty="0"/>
              <a:t> – the juice of crabapples or unripe grapes. Possibilities for substitution include lemon juice or grape juice with a little wine vinegar added (it should be tart, but not as acid as vinegar). If you try to make your own, I suggest </a:t>
            </a:r>
            <a:r>
              <a:rPr lang="en-US" u="sng" dirty="0"/>
              <a:t>not</a:t>
            </a:r>
            <a:r>
              <a:rPr lang="en-US" dirty="0"/>
              <a:t> running grapes through a food processor or blender. This cuts the seeds, making the juice extra bitter. It is a pain, but the best method is crushing the grapes in a mortar, putting the juice and pulp in a cloth and squeezing the juice out. Some Middle Eastern groceries also carry bottled verjuice.</a:t>
            </a:r>
          </a:p>
          <a:p>
            <a:pPr lvl="0"/>
            <a:r>
              <a:rPr lang="en-US" b="1" dirty="0"/>
              <a:t>Rosewater</a:t>
            </a:r>
            <a:r>
              <a:rPr lang="en-US" dirty="0"/>
              <a:t> – rose-flavored water made by distilling rose petals. Available at exorbitant prices in gourmet shops, or more reasonably at most Middle Eastern groceries. </a:t>
            </a:r>
          </a:p>
        </p:txBody>
      </p:sp>
    </p:spTree>
    <p:extLst>
      <p:ext uri="{BB962C8B-B14F-4D97-AF65-F5344CB8AC3E}">
        <p14:creationId xmlns:p14="http://schemas.microsoft.com/office/powerpoint/2010/main" val="3383241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Dried </a:t>
            </a:r>
            <a:r>
              <a:rPr lang="en-US" b="1" dirty="0" smtClean="0"/>
              <a:t>fruit</a:t>
            </a:r>
            <a:endParaRPr lang="en-US" dirty="0"/>
          </a:p>
        </p:txBody>
      </p:sp>
      <p:sp>
        <p:nvSpPr>
          <p:cNvPr id="3" name="Content Placeholder 2"/>
          <p:cNvSpPr>
            <a:spLocks noGrp="1"/>
          </p:cNvSpPr>
          <p:nvPr>
            <p:ph idx="1"/>
          </p:nvPr>
        </p:nvSpPr>
        <p:spPr/>
        <p:txBody>
          <a:bodyPr/>
          <a:lstStyle/>
          <a:p>
            <a:pPr lvl="0"/>
            <a:r>
              <a:rPr lang="en-US" dirty="0"/>
              <a:t>Reysons</a:t>
            </a:r>
            <a:r>
              <a:rPr lang="en-US" dirty="0"/>
              <a:t> of </a:t>
            </a:r>
            <a:r>
              <a:rPr lang="en-US" dirty="0"/>
              <a:t>corrance</a:t>
            </a:r>
            <a:r>
              <a:rPr lang="en-US" dirty="0"/>
              <a:t> – dried “currents” [these are actually small dried grapes, rather than red or black currants]</a:t>
            </a:r>
          </a:p>
          <a:p>
            <a:pPr lvl="0"/>
            <a:r>
              <a:rPr lang="en-US" dirty="0"/>
              <a:t>Raisins of the sun – raisins</a:t>
            </a:r>
          </a:p>
          <a:p>
            <a:pPr lvl="0"/>
            <a:r>
              <a:rPr lang="en-US" dirty="0"/>
              <a:t>Prunes</a:t>
            </a:r>
          </a:p>
          <a:p>
            <a:pPr lvl="0"/>
            <a:r>
              <a:rPr lang="en-US" dirty="0"/>
              <a:t>Dates</a:t>
            </a:r>
          </a:p>
          <a:p>
            <a:pPr lvl="0"/>
            <a:r>
              <a:rPr lang="en-US" dirty="0" smtClean="0"/>
              <a:t>Figs</a:t>
            </a:r>
            <a:endParaRPr lang="en-US" dirty="0"/>
          </a:p>
        </p:txBody>
      </p:sp>
    </p:spTree>
    <p:extLst>
      <p:ext uri="{BB962C8B-B14F-4D97-AF65-F5344CB8AC3E}">
        <p14:creationId xmlns:p14="http://schemas.microsoft.com/office/powerpoint/2010/main" val="1781822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Spices (of the more exotic sort</a:t>
            </a:r>
            <a:r>
              <a:rPr lang="en-US" b="1" dirty="0" smtClean="0"/>
              <a:t>)</a:t>
            </a:r>
            <a:endParaRPr lang="en-US" dirty="0"/>
          </a:p>
        </p:txBody>
      </p:sp>
      <p:sp>
        <p:nvSpPr>
          <p:cNvPr id="3" name="Content Placeholder 2"/>
          <p:cNvSpPr>
            <a:spLocks noGrp="1"/>
          </p:cNvSpPr>
          <p:nvPr>
            <p:ph idx="1"/>
          </p:nvPr>
        </p:nvSpPr>
        <p:spPr/>
        <p:txBody>
          <a:bodyPr>
            <a:normAutofit fontScale="62500" lnSpcReduction="20000"/>
          </a:bodyPr>
          <a:lstStyle/>
          <a:p>
            <a:pPr lvl="0"/>
            <a:r>
              <a:rPr lang="en-US" b="1" dirty="0"/>
              <a:t>Cubeb</a:t>
            </a:r>
            <a:r>
              <a:rPr lang="en-US" dirty="0"/>
              <a:t> – an aromatic berry from Java that resembles a peppercorn. Often available in health food stores. If you need a substitute, try half pepper, half allspice.</a:t>
            </a:r>
          </a:p>
          <a:p>
            <a:pPr lvl="0"/>
            <a:r>
              <a:rPr lang="en-US" b="1" dirty="0"/>
              <a:t>Galingale</a:t>
            </a:r>
            <a:r>
              <a:rPr lang="en-US" dirty="0"/>
              <a:t> – an aromatic root, purchased powdered. Often available in Asian groceries, where it is sometimes called "</a:t>
            </a:r>
            <a:r>
              <a:rPr lang="en-US" dirty="0"/>
              <a:t>laos</a:t>
            </a:r>
            <a:r>
              <a:rPr lang="en-US" dirty="0"/>
              <a:t>". It is related to ginger, which you could use as a substitute.</a:t>
            </a:r>
          </a:p>
          <a:p>
            <a:pPr lvl="0"/>
            <a:r>
              <a:rPr lang="en-US" b="1" dirty="0"/>
              <a:t>Grains of paradise</a:t>
            </a:r>
            <a:r>
              <a:rPr lang="en-US" dirty="0"/>
              <a:t> – seeds of a West African plant. According to Lorna J. Sass, they are related to cardamom, which may be used as a substitute. I find them to be sharp and a little peppery, as well as slightly sweet, so if you use cardamom, you might add a little pepper, too.</a:t>
            </a:r>
          </a:p>
          <a:p>
            <a:pPr lvl="0"/>
            <a:r>
              <a:rPr lang="en-US" b="1" dirty="0"/>
              <a:t>Powder fort and powder </a:t>
            </a:r>
            <a:r>
              <a:rPr lang="en-US" b="1" dirty="0"/>
              <a:t>douce</a:t>
            </a:r>
            <a:r>
              <a:rPr lang="en-US" b="1" dirty="0"/>
              <a:t> </a:t>
            </a:r>
            <a:r>
              <a:rPr lang="en-US" dirty="0"/>
              <a:t>– strong powder and sweet powder. These were mixtures of spices the cook would have kept on hand to use as we would curry powder or seasoned salt. There seems to be no standard mix for either sort of powder, so experiment with different blends--perhaps cubeb, mace, pepper and cloves for powder fort and ginger, sugar, coriander, and cinnamon for powder </a:t>
            </a:r>
            <a:r>
              <a:rPr lang="en-US" dirty="0"/>
              <a:t>douce</a:t>
            </a:r>
            <a:r>
              <a:rPr lang="en-US" dirty="0" smtClean="0"/>
              <a:t>.</a:t>
            </a:r>
            <a:endParaRPr lang="en-US" dirty="0"/>
          </a:p>
        </p:txBody>
      </p:sp>
    </p:spTree>
    <p:extLst>
      <p:ext uri="{BB962C8B-B14F-4D97-AF65-F5344CB8AC3E}">
        <p14:creationId xmlns:p14="http://schemas.microsoft.com/office/powerpoint/2010/main" val="949085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Miscellaneous ingredients</a:t>
            </a:r>
            <a:endParaRPr lang="en-US" dirty="0"/>
          </a:p>
        </p:txBody>
      </p:sp>
      <p:sp>
        <p:nvSpPr>
          <p:cNvPr id="3" name="Content Placeholder 2"/>
          <p:cNvSpPr>
            <a:spLocks noGrp="1"/>
          </p:cNvSpPr>
          <p:nvPr>
            <p:ph idx="1"/>
          </p:nvPr>
        </p:nvSpPr>
        <p:spPr/>
        <p:txBody>
          <a:bodyPr/>
          <a:lstStyle/>
          <a:p>
            <a:pPr lvl="0"/>
            <a:r>
              <a:rPr lang="en-US" b="1" dirty="0"/>
              <a:t>Mary or </a:t>
            </a:r>
            <a:r>
              <a:rPr lang="en-US" b="1" dirty="0"/>
              <a:t>marybones</a:t>
            </a:r>
            <a:r>
              <a:rPr lang="en-US" b="1" dirty="0"/>
              <a:t> </a:t>
            </a:r>
            <a:r>
              <a:rPr lang="en-US" dirty="0"/>
              <a:t>– bone marrow. You can substitute butter (which is even a period substitution).</a:t>
            </a:r>
          </a:p>
          <a:p>
            <a:r>
              <a:rPr lang="en-US" b="1" dirty="0"/>
              <a:t>Worts</a:t>
            </a:r>
            <a:r>
              <a:rPr lang="en-US" dirty="0"/>
              <a:t> – greens or pot-herbs, especially of the cabbage family (colewort is cabbage).</a:t>
            </a:r>
            <a:endParaRPr lang="en-US" dirty="0"/>
          </a:p>
        </p:txBody>
      </p:sp>
    </p:spTree>
    <p:extLst>
      <p:ext uri="{BB962C8B-B14F-4D97-AF65-F5344CB8AC3E}">
        <p14:creationId xmlns:p14="http://schemas.microsoft.com/office/powerpoint/2010/main" val="2039160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Recipes for Discussion</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a:t>To Make </a:t>
            </a:r>
            <a:r>
              <a:rPr lang="en-US" b="1" dirty="0"/>
              <a:t>Bisket</a:t>
            </a:r>
            <a:r>
              <a:rPr lang="en-US" b="1" dirty="0"/>
              <a:t> Bread</a:t>
            </a:r>
            <a:r>
              <a:rPr lang="en-US" dirty="0"/>
              <a:t>- from </a:t>
            </a:r>
            <a:r>
              <a:rPr lang="en-US" i="1" dirty="0"/>
              <a:t>Elinor </a:t>
            </a:r>
            <a:r>
              <a:rPr lang="en-US" i="1" dirty="0"/>
              <a:t>Fettiplace's</a:t>
            </a:r>
            <a:r>
              <a:rPr lang="en-US" i="1" dirty="0"/>
              <a:t> Receipt Book</a:t>
            </a:r>
            <a:r>
              <a:rPr lang="en-US" dirty="0"/>
              <a:t> (1604) by Elinor </a:t>
            </a:r>
            <a:r>
              <a:rPr lang="en-US" dirty="0" smtClean="0"/>
              <a:t>Fettiplace</a:t>
            </a:r>
            <a:endParaRPr lang="en-US" dirty="0" smtClean="0"/>
          </a:p>
          <a:p>
            <a:r>
              <a:rPr lang="en-US" b="1" dirty="0"/>
              <a:t>Saffron Potage</a:t>
            </a:r>
            <a:r>
              <a:rPr lang="en-US" dirty="0"/>
              <a:t>- from </a:t>
            </a:r>
            <a:r>
              <a:rPr lang="en-US" i="1" dirty="0"/>
              <a:t>De </a:t>
            </a:r>
            <a:r>
              <a:rPr lang="en-US" i="1" dirty="0"/>
              <a:t>honesta</a:t>
            </a:r>
            <a:r>
              <a:rPr lang="en-US" i="1" dirty="0"/>
              <a:t> </a:t>
            </a:r>
            <a:r>
              <a:rPr lang="en-US" i="1" dirty="0"/>
              <a:t>voluptate</a:t>
            </a:r>
            <a:r>
              <a:rPr lang="en-US" dirty="0"/>
              <a:t> (1475) by Platina </a:t>
            </a:r>
            <a:endParaRPr lang="en-US" dirty="0" smtClean="0"/>
          </a:p>
          <a:p>
            <a:r>
              <a:rPr lang="en-US" b="1" dirty="0"/>
              <a:t>Capon stewed</a:t>
            </a:r>
            <a:r>
              <a:rPr lang="en-US" dirty="0"/>
              <a:t>- from Yale Univ. </a:t>
            </a:r>
            <a:r>
              <a:rPr lang="en-US" dirty="0"/>
              <a:t>ms</a:t>
            </a:r>
            <a:r>
              <a:rPr lang="en-US" dirty="0"/>
              <a:t> </a:t>
            </a:r>
            <a:r>
              <a:rPr lang="en-US" dirty="0"/>
              <a:t>Beinecke</a:t>
            </a:r>
            <a:r>
              <a:rPr lang="en-US" dirty="0"/>
              <a:t> 163 (15th c</a:t>
            </a:r>
            <a:r>
              <a:rPr lang="en-US" dirty="0" smtClean="0"/>
              <a:t>.)</a:t>
            </a:r>
          </a:p>
          <a:p>
            <a:r>
              <a:rPr lang="en-US" b="1" dirty="0"/>
              <a:t>To Bake </a:t>
            </a:r>
            <a:r>
              <a:rPr lang="en-US" b="1" dirty="0"/>
              <a:t>Chekins</a:t>
            </a:r>
            <a:r>
              <a:rPr lang="en-US" b="1" dirty="0"/>
              <a:t> in </a:t>
            </a:r>
            <a:r>
              <a:rPr lang="en-US" b="1" dirty="0"/>
              <a:t>Lyke</a:t>
            </a:r>
            <a:r>
              <a:rPr lang="en-US" b="1" dirty="0"/>
              <a:t> </a:t>
            </a:r>
            <a:r>
              <a:rPr lang="en-US" b="1" dirty="0"/>
              <a:t>Paest</a:t>
            </a:r>
            <a:r>
              <a:rPr lang="en-US" dirty="0"/>
              <a:t>- from </a:t>
            </a:r>
            <a:r>
              <a:rPr lang="en-US" i="1" dirty="0"/>
              <a:t>A Proper </a:t>
            </a:r>
            <a:r>
              <a:rPr lang="en-US" i="1" dirty="0"/>
              <a:t>Newe</a:t>
            </a:r>
            <a:r>
              <a:rPr lang="en-US" i="1" dirty="0"/>
              <a:t> </a:t>
            </a:r>
            <a:r>
              <a:rPr lang="en-US" i="1" dirty="0"/>
              <a:t>Booke</a:t>
            </a:r>
            <a:r>
              <a:rPr lang="en-US" i="1" dirty="0"/>
              <a:t> of </a:t>
            </a:r>
            <a:r>
              <a:rPr lang="en-US" i="1" dirty="0"/>
              <a:t>Cokerye</a:t>
            </a:r>
            <a:r>
              <a:rPr lang="en-US" dirty="0"/>
              <a:t> (ca. 1574</a:t>
            </a:r>
            <a:r>
              <a:rPr lang="en-US" dirty="0" smtClean="0"/>
              <a:t>)</a:t>
            </a:r>
          </a:p>
          <a:p>
            <a:r>
              <a:rPr lang="en-US" b="1" dirty="0"/>
              <a:t>Mon </a:t>
            </a:r>
            <a:r>
              <a:rPr lang="en-US" b="1" dirty="0"/>
              <a:t>amy</a:t>
            </a:r>
            <a:r>
              <a:rPr lang="en-US" dirty="0"/>
              <a:t>- from </a:t>
            </a:r>
            <a:r>
              <a:rPr lang="en-US" i="1" dirty="0"/>
              <a:t>A </a:t>
            </a:r>
            <a:r>
              <a:rPr lang="en-US" i="1" dirty="0"/>
              <a:t>compendyous</a:t>
            </a:r>
            <a:r>
              <a:rPr lang="en-US" i="1" dirty="0"/>
              <a:t> </a:t>
            </a:r>
            <a:r>
              <a:rPr lang="en-US" i="1" dirty="0"/>
              <a:t>regyment</a:t>
            </a:r>
            <a:r>
              <a:rPr lang="en-US" i="1" dirty="0"/>
              <a:t> of a </a:t>
            </a:r>
            <a:r>
              <a:rPr lang="en-US" i="1" dirty="0"/>
              <a:t>dyetary</a:t>
            </a:r>
            <a:r>
              <a:rPr lang="en-US" i="1" dirty="0"/>
              <a:t> of </a:t>
            </a:r>
            <a:r>
              <a:rPr lang="en-US" i="1" dirty="0"/>
              <a:t>helth</a:t>
            </a:r>
            <a:r>
              <a:rPr lang="en-US" i="1" dirty="0"/>
              <a:t>, made in </a:t>
            </a:r>
            <a:r>
              <a:rPr lang="en-US" i="1" dirty="0"/>
              <a:t>Montpylior</a:t>
            </a:r>
            <a:r>
              <a:rPr lang="en-US" dirty="0"/>
              <a:t> (1542) by Andrew </a:t>
            </a:r>
            <a:r>
              <a:rPr lang="en-US" dirty="0"/>
              <a:t>Boorde</a:t>
            </a:r>
            <a:endParaRPr lang="en-US" dirty="0"/>
          </a:p>
        </p:txBody>
      </p:sp>
    </p:spTree>
    <p:extLst>
      <p:ext uri="{BB962C8B-B14F-4D97-AF65-F5344CB8AC3E}">
        <p14:creationId xmlns:p14="http://schemas.microsoft.com/office/powerpoint/2010/main" val="4186362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Adapting </a:t>
            </a:r>
            <a:r>
              <a:rPr lang="en-US" b="1" dirty="0"/>
              <a:t>period recipes </a:t>
            </a:r>
            <a:r>
              <a:rPr lang="en-US" b="1" dirty="0" smtClean="0"/>
              <a:t/>
            </a:r>
            <a:br>
              <a:rPr lang="en-US" b="1" dirty="0" smtClean="0"/>
            </a:br>
            <a:r>
              <a:rPr lang="en-US" b="1" dirty="0" smtClean="0"/>
              <a:t>for </a:t>
            </a:r>
            <a:r>
              <a:rPr lang="en-US" b="1" dirty="0"/>
              <a:t>modern use</a:t>
            </a:r>
            <a:br>
              <a:rPr lang="en-US" b="1" dirty="0"/>
            </a:br>
            <a:endParaRPr lang="en-US" dirty="0"/>
          </a:p>
        </p:txBody>
      </p:sp>
      <p:sp>
        <p:nvSpPr>
          <p:cNvPr id="3" name="Content Placeholder 2"/>
          <p:cNvSpPr>
            <a:spLocks noGrp="1"/>
          </p:cNvSpPr>
          <p:nvPr>
            <p:ph idx="1"/>
          </p:nvPr>
        </p:nvSpPr>
        <p:spPr/>
        <p:txBody>
          <a:bodyPr>
            <a:normAutofit fontScale="85000" lnSpcReduction="10000"/>
          </a:bodyPr>
          <a:lstStyle/>
          <a:p>
            <a:pPr marL="0" lvl="0" indent="0">
              <a:buNone/>
            </a:pPr>
            <a:r>
              <a:rPr lang="en-US" dirty="0"/>
              <a:t>Choose a recipe. There are two main types of sources for finding period recipes: primary and secondary. </a:t>
            </a:r>
          </a:p>
          <a:p>
            <a:pPr marL="0" indent="0">
              <a:buNone/>
            </a:pPr>
            <a:endParaRPr lang="en-US" dirty="0"/>
          </a:p>
          <a:p>
            <a:pPr lvl="0"/>
            <a:r>
              <a:rPr lang="en-US" b="1" dirty="0"/>
              <a:t>Primary sources </a:t>
            </a:r>
            <a:r>
              <a:rPr lang="en-US" dirty="0"/>
              <a:t>– original period documents or copies of them posted online, stored on microfilm, or reprints/facsimiles of the originals. </a:t>
            </a:r>
          </a:p>
          <a:p>
            <a:pPr lvl="0"/>
            <a:r>
              <a:rPr lang="en-US" b="1" dirty="0"/>
              <a:t>Secondary sources </a:t>
            </a:r>
            <a:r>
              <a:rPr lang="en-US" dirty="0"/>
              <a:t>– modern books or websites that quote or paraphrase period sources (like </a:t>
            </a:r>
            <a:r>
              <a:rPr lang="en-US" i="1" dirty="0"/>
              <a:t>Pleyn</a:t>
            </a:r>
            <a:r>
              <a:rPr lang="en-US" i="1" dirty="0"/>
              <a:t> </a:t>
            </a:r>
            <a:r>
              <a:rPr lang="en-US" i="1" dirty="0"/>
              <a:t>Delit</a:t>
            </a:r>
            <a:r>
              <a:rPr lang="en-US" i="1" dirty="0"/>
              <a:t>, The Medieval Cookbook,</a:t>
            </a:r>
            <a:r>
              <a:rPr lang="en-US" dirty="0"/>
              <a:t> </a:t>
            </a:r>
            <a:r>
              <a:rPr lang="en-US" i="1" dirty="0"/>
              <a:t>To the Queen's Taste, or </a:t>
            </a:r>
            <a:r>
              <a:rPr lang="en-US" u="sng" dirty="0">
                <a:hlinkClick r:id="rId2"/>
              </a:rPr>
              <a:t>http://www.godecookery.com/</a:t>
            </a:r>
            <a:r>
              <a:rPr lang="en-US" dirty="0"/>
              <a:t>). </a:t>
            </a:r>
          </a:p>
          <a:p>
            <a:endParaRPr lang="en-US" dirty="0"/>
          </a:p>
        </p:txBody>
      </p:sp>
    </p:spTree>
    <p:extLst>
      <p:ext uri="{BB962C8B-B14F-4D97-AF65-F5344CB8AC3E}">
        <p14:creationId xmlns:p14="http://schemas.microsoft.com/office/powerpoint/2010/main" val="3036756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a:t>
            </a:r>
            <a:r>
              <a:rPr lang="en-US" b="1" dirty="0"/>
              <a:t>Choose a </a:t>
            </a:r>
            <a:r>
              <a:rPr lang="en-US" b="1" dirty="0" smtClean="0"/>
              <a:t>recipe</a:t>
            </a:r>
            <a:endParaRPr lang="en-US" b="1" dirty="0"/>
          </a:p>
        </p:txBody>
      </p:sp>
      <p:sp>
        <p:nvSpPr>
          <p:cNvPr id="3" name="Content Placeholder 2"/>
          <p:cNvSpPr>
            <a:spLocks noGrp="1"/>
          </p:cNvSpPr>
          <p:nvPr>
            <p:ph idx="1"/>
          </p:nvPr>
        </p:nvSpPr>
        <p:spPr/>
        <p:txBody>
          <a:bodyPr>
            <a:normAutofit fontScale="62500" lnSpcReduction="20000"/>
          </a:bodyPr>
          <a:lstStyle/>
          <a:p>
            <a:pPr marL="0" lvl="0" indent="0">
              <a:buNone/>
            </a:pPr>
            <a:r>
              <a:rPr lang="en-US" dirty="0"/>
              <a:t>Where to find </a:t>
            </a:r>
            <a:r>
              <a:rPr lang="en-US" dirty="0" smtClean="0"/>
              <a:t>sources</a:t>
            </a:r>
          </a:p>
          <a:p>
            <a:pPr lvl="0"/>
            <a:r>
              <a:rPr lang="en-US" b="1" dirty="0" smtClean="0"/>
              <a:t>Libraries</a:t>
            </a:r>
            <a:r>
              <a:rPr lang="en-US" dirty="0" smtClean="0"/>
              <a:t> </a:t>
            </a:r>
            <a:r>
              <a:rPr lang="en-US" dirty="0"/>
              <a:t>– You can usually find both types of sources in a good university library or through inter-library loan. Try looking in the subject catalog under "Cookery--early works to 1800". This will get you mostly primary sources. Try looking up some of the books you already know about, and see where they are, then look at neighboring books. Try browsing the shelves in the TX 600's, TX 700's and GT 2850's. </a:t>
            </a:r>
          </a:p>
          <a:p>
            <a:pPr lvl="0"/>
            <a:r>
              <a:rPr lang="en-US" b="1" dirty="0"/>
              <a:t>Websites</a:t>
            </a:r>
            <a:r>
              <a:rPr lang="en-US" dirty="0"/>
              <a:t> – There are a number of websites that serve as good secondary sources. On them, the author has typed up transcriptions and/or translations of original recipes. Some of them also include modern interpretations of the original recipes. For a list of some good websites, see </a:t>
            </a:r>
            <a:r>
              <a:rPr lang="en-US" u="sng" dirty="0">
                <a:hlinkClick r:id="rId2" action="ppaction://hlinkfile"/>
              </a:rPr>
              <a:t>Web </a:t>
            </a:r>
            <a:r>
              <a:rPr lang="en-US" u="sng" dirty="0" smtClean="0">
                <a:hlinkClick r:id="rId2" action="ppaction://hlinkfile"/>
              </a:rPr>
              <a:t>Sites</a:t>
            </a:r>
            <a:r>
              <a:rPr lang="en-US" dirty="0"/>
              <a:t> </a:t>
            </a:r>
            <a:r>
              <a:rPr lang="en-US" dirty="0" smtClean="0"/>
              <a:t>in the handout.</a:t>
            </a:r>
            <a:endParaRPr lang="en-US" dirty="0"/>
          </a:p>
          <a:p>
            <a:pPr lvl="0"/>
            <a:r>
              <a:rPr lang="en-US" b="1" dirty="0"/>
              <a:t>Books </a:t>
            </a:r>
            <a:r>
              <a:rPr lang="en-US" dirty="0"/>
              <a:t>– There are a lot of great books with period recipes that you can order online. For a list of some of my recommended sources, see </a:t>
            </a:r>
            <a:r>
              <a:rPr lang="en-US" u="sng" dirty="0" smtClean="0">
                <a:hlinkClick r:id="rId3" action="ppaction://hlinkfile"/>
              </a:rPr>
              <a:t>Books</a:t>
            </a:r>
            <a:r>
              <a:rPr lang="en-US" dirty="0"/>
              <a:t> </a:t>
            </a:r>
            <a:r>
              <a:rPr lang="en-US" dirty="0" smtClean="0"/>
              <a:t>in the handout.</a:t>
            </a:r>
            <a:endParaRPr lang="en-US" dirty="0"/>
          </a:p>
        </p:txBody>
      </p:sp>
    </p:spTree>
    <p:extLst>
      <p:ext uri="{BB962C8B-B14F-4D97-AF65-F5344CB8AC3E}">
        <p14:creationId xmlns:p14="http://schemas.microsoft.com/office/powerpoint/2010/main" val="2088498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2. Decide </a:t>
            </a:r>
            <a:r>
              <a:rPr lang="en-US" b="1" dirty="0"/>
              <a:t>what type of food your recipe will </a:t>
            </a:r>
            <a:r>
              <a:rPr lang="en-US" b="1" dirty="0" smtClean="0"/>
              <a:t>make</a:t>
            </a:r>
            <a:endParaRPr lang="en-US" b="1" dirty="0"/>
          </a:p>
        </p:txBody>
      </p:sp>
      <p:sp>
        <p:nvSpPr>
          <p:cNvPr id="3" name="Content Placeholder 2"/>
          <p:cNvSpPr>
            <a:spLocks noGrp="1"/>
          </p:cNvSpPr>
          <p:nvPr>
            <p:ph idx="1"/>
          </p:nvPr>
        </p:nvSpPr>
        <p:spPr/>
        <p:txBody>
          <a:bodyPr/>
          <a:lstStyle/>
          <a:p>
            <a:r>
              <a:rPr lang="en-US" dirty="0"/>
              <a:t>Is it a stew, a quiche, a pudding, a pie? </a:t>
            </a:r>
            <a:endParaRPr lang="en-US" dirty="0" smtClean="0"/>
          </a:p>
          <a:p>
            <a:pPr lvl="1"/>
            <a:r>
              <a:rPr lang="en-US" dirty="0" smtClean="0"/>
              <a:t>Example: cheese, eggs, breadcrumbs, butter, “good spices”</a:t>
            </a:r>
          </a:p>
          <a:p>
            <a:r>
              <a:rPr lang="en-US" dirty="0" smtClean="0"/>
              <a:t>This </a:t>
            </a:r>
            <a:r>
              <a:rPr lang="en-US" dirty="0"/>
              <a:t>will help you make decisions in the following steps.</a:t>
            </a:r>
            <a:br>
              <a:rPr lang="en-US" dirty="0"/>
            </a:br>
            <a:endParaRPr lang="en-US" dirty="0"/>
          </a:p>
        </p:txBody>
      </p:sp>
    </p:spTree>
    <p:extLst>
      <p:ext uri="{BB962C8B-B14F-4D97-AF65-F5344CB8AC3E}">
        <p14:creationId xmlns:p14="http://schemas.microsoft.com/office/powerpoint/2010/main" val="536907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a:t>
            </a:r>
            <a:r>
              <a:rPr lang="en-US" b="1" dirty="0"/>
              <a:t>Check out the </a:t>
            </a:r>
            <a:r>
              <a:rPr lang="en-US" b="1" dirty="0" smtClean="0"/>
              <a:t>ingredients</a:t>
            </a:r>
            <a:endParaRPr lang="en-US" b="1" dirty="0"/>
          </a:p>
        </p:txBody>
      </p:sp>
      <p:sp>
        <p:nvSpPr>
          <p:cNvPr id="3" name="Content Placeholder 2"/>
          <p:cNvSpPr>
            <a:spLocks noGrp="1"/>
          </p:cNvSpPr>
          <p:nvPr>
            <p:ph idx="1"/>
          </p:nvPr>
        </p:nvSpPr>
        <p:spPr/>
        <p:txBody>
          <a:bodyPr/>
          <a:lstStyle/>
          <a:p>
            <a:pPr lvl="0"/>
            <a:r>
              <a:rPr lang="en-US" dirty="0" smtClean="0"/>
              <a:t>Refer </a:t>
            </a:r>
            <a:r>
              <a:rPr lang="en-US" dirty="0"/>
              <a:t>to glossaries (if available) for unfamiliar terms. </a:t>
            </a:r>
            <a:endParaRPr lang="en-US" dirty="0" smtClean="0"/>
          </a:p>
          <a:p>
            <a:pPr lvl="0"/>
            <a:r>
              <a:rPr lang="en-US" dirty="0" smtClean="0"/>
              <a:t>Consider </a:t>
            </a:r>
            <a:r>
              <a:rPr lang="en-US" dirty="0"/>
              <a:t>what substitutions you might want or need to make (e.g., chicken for pork, beef for venison, butter for bone marrow, etc.). </a:t>
            </a:r>
          </a:p>
        </p:txBody>
      </p:sp>
    </p:spTree>
    <p:extLst>
      <p:ext uri="{BB962C8B-B14F-4D97-AF65-F5344CB8AC3E}">
        <p14:creationId xmlns:p14="http://schemas.microsoft.com/office/powerpoint/2010/main" val="300189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4. Decide </a:t>
            </a:r>
            <a:r>
              <a:rPr lang="en-US" b="1" dirty="0"/>
              <a:t>on approximate quantities</a:t>
            </a:r>
            <a:endParaRPr lang="en-US" b="1" dirty="0"/>
          </a:p>
        </p:txBody>
      </p:sp>
      <p:sp>
        <p:nvSpPr>
          <p:cNvPr id="3" name="Content Placeholder 2"/>
          <p:cNvSpPr>
            <a:spLocks noGrp="1"/>
          </p:cNvSpPr>
          <p:nvPr>
            <p:ph idx="1"/>
          </p:nvPr>
        </p:nvSpPr>
        <p:spPr/>
        <p:txBody>
          <a:bodyPr/>
          <a:lstStyle/>
          <a:p>
            <a:pPr marL="0" lvl="0" indent="0">
              <a:buNone/>
            </a:pPr>
            <a:r>
              <a:rPr lang="en-US" dirty="0"/>
              <a:t>Look for hints: </a:t>
            </a:r>
          </a:p>
          <a:p>
            <a:pPr lvl="0"/>
            <a:r>
              <a:rPr lang="en-US" dirty="0"/>
              <a:t>Does the recipe give quantities for some of the ingredients? </a:t>
            </a:r>
          </a:p>
          <a:p>
            <a:pPr lvl="0"/>
            <a:r>
              <a:rPr lang="en-US" dirty="0"/>
              <a:t>Does it say how many it will serve? </a:t>
            </a:r>
          </a:p>
          <a:p>
            <a:pPr lvl="0"/>
            <a:r>
              <a:rPr lang="en-US" dirty="0"/>
              <a:t>Does it mention the consistency of the dish? </a:t>
            </a:r>
            <a:endParaRPr lang="en-US" dirty="0" smtClean="0"/>
          </a:p>
          <a:p>
            <a:pPr marL="0" lvl="0" indent="0">
              <a:buNone/>
            </a:pPr>
            <a:r>
              <a:rPr lang="en-US" dirty="0" smtClean="0"/>
              <a:t>Think generously when buying ingredients.</a:t>
            </a:r>
            <a:endParaRPr lang="en-US" dirty="0"/>
          </a:p>
          <a:p>
            <a:endParaRPr lang="en-US" dirty="0"/>
          </a:p>
        </p:txBody>
      </p:sp>
    </p:spTree>
    <p:extLst>
      <p:ext uri="{BB962C8B-B14F-4D97-AF65-F5344CB8AC3E}">
        <p14:creationId xmlns:p14="http://schemas.microsoft.com/office/powerpoint/2010/main" val="3764589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Plunge in</a:t>
            </a:r>
            <a:endParaRPr lang="en-US" b="1" dirty="0"/>
          </a:p>
        </p:txBody>
      </p:sp>
      <p:sp>
        <p:nvSpPr>
          <p:cNvPr id="3" name="Content Placeholder 2"/>
          <p:cNvSpPr>
            <a:spLocks noGrp="1"/>
          </p:cNvSpPr>
          <p:nvPr>
            <p:ph idx="1"/>
          </p:nvPr>
        </p:nvSpPr>
        <p:spPr/>
        <p:txBody>
          <a:bodyPr>
            <a:normAutofit lnSpcReduction="10000"/>
          </a:bodyPr>
          <a:lstStyle/>
          <a:p>
            <a:r>
              <a:rPr lang="en-US" dirty="0" smtClean="0"/>
              <a:t>Start </a:t>
            </a:r>
            <a:r>
              <a:rPr lang="en-US" dirty="0"/>
              <a:t>with fairly small quantities when adding </a:t>
            </a:r>
            <a:r>
              <a:rPr lang="en-US" dirty="0" smtClean="0"/>
              <a:t>ingredients. You </a:t>
            </a:r>
            <a:r>
              <a:rPr lang="en-US" dirty="0"/>
              <a:t>can always add more. </a:t>
            </a:r>
            <a:endParaRPr lang="en-US" dirty="0" smtClean="0"/>
          </a:p>
          <a:p>
            <a:r>
              <a:rPr lang="en-US" dirty="0" smtClean="0"/>
              <a:t>Keep </a:t>
            </a:r>
            <a:r>
              <a:rPr lang="en-US" dirty="0"/>
              <a:t>track of the amounts added, so you can duplicate your finished product. </a:t>
            </a:r>
            <a:endParaRPr lang="en-US" dirty="0" smtClean="0"/>
          </a:p>
          <a:p>
            <a:r>
              <a:rPr lang="en-US" dirty="0" smtClean="0"/>
              <a:t>Taste frequently; add </a:t>
            </a:r>
            <a:r>
              <a:rPr lang="en-US" dirty="0"/>
              <a:t>seasonings as needed. </a:t>
            </a:r>
            <a:endParaRPr lang="en-US" dirty="0" smtClean="0"/>
          </a:p>
          <a:p>
            <a:r>
              <a:rPr lang="en-US" dirty="0" smtClean="0"/>
              <a:t>If </a:t>
            </a:r>
            <a:r>
              <a:rPr lang="en-US" dirty="0"/>
              <a:t>you need general guidelines as to amounts of ingredients to use and cooking temperatures and times, consult a modern cookbook. </a:t>
            </a:r>
            <a:endParaRPr lang="en-US" dirty="0"/>
          </a:p>
        </p:txBody>
      </p:sp>
    </p:spTree>
    <p:extLst>
      <p:ext uri="{BB962C8B-B14F-4D97-AF65-F5344CB8AC3E}">
        <p14:creationId xmlns:p14="http://schemas.microsoft.com/office/powerpoint/2010/main" val="33665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Some common basic ingredients</a:t>
            </a:r>
            <a:endParaRPr lang="en-US" dirty="0"/>
          </a:p>
        </p:txBody>
      </p:sp>
      <p:sp>
        <p:nvSpPr>
          <p:cNvPr id="3" name="Content Placeholder 2"/>
          <p:cNvSpPr>
            <a:spLocks noGrp="1"/>
          </p:cNvSpPr>
          <p:nvPr>
            <p:ph idx="1"/>
          </p:nvPr>
        </p:nvSpPr>
        <p:spPr/>
        <p:txBody>
          <a:bodyPr/>
          <a:lstStyle/>
          <a:p>
            <a:r>
              <a:rPr lang="en-US" dirty="0" smtClean="0"/>
              <a:t>Thickening and binding agents</a:t>
            </a:r>
          </a:p>
          <a:p>
            <a:r>
              <a:rPr lang="en-US" dirty="0" smtClean="0"/>
              <a:t>Coloring agents</a:t>
            </a:r>
          </a:p>
          <a:p>
            <a:r>
              <a:rPr lang="en-US" dirty="0" smtClean="0"/>
              <a:t>Leavening agents</a:t>
            </a:r>
          </a:p>
          <a:p>
            <a:r>
              <a:rPr lang="en-US" dirty="0" smtClean="0"/>
              <a:t>Flavoring agents</a:t>
            </a:r>
          </a:p>
          <a:p>
            <a:r>
              <a:rPr lang="en-US" dirty="0" smtClean="0"/>
              <a:t>Dried fruit</a:t>
            </a:r>
          </a:p>
          <a:p>
            <a:r>
              <a:rPr lang="en-US" dirty="0" smtClean="0"/>
              <a:t>Spices</a:t>
            </a:r>
          </a:p>
          <a:p>
            <a:r>
              <a:rPr lang="en-US" dirty="0" smtClean="0"/>
              <a:t>Miscellaneous ingredients</a:t>
            </a:r>
          </a:p>
          <a:p>
            <a:endParaRPr lang="en-US" dirty="0"/>
          </a:p>
        </p:txBody>
      </p:sp>
    </p:spTree>
    <p:extLst>
      <p:ext uri="{BB962C8B-B14F-4D97-AF65-F5344CB8AC3E}">
        <p14:creationId xmlns:p14="http://schemas.microsoft.com/office/powerpoint/2010/main" val="2719725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b="1" dirty="0"/>
              <a:t>Thickening and binding agents</a:t>
            </a:r>
            <a:endParaRPr lang="en-US" b="1" dirty="0"/>
          </a:p>
        </p:txBody>
      </p:sp>
      <p:sp>
        <p:nvSpPr>
          <p:cNvPr id="3" name="Content Placeholder 2"/>
          <p:cNvSpPr>
            <a:spLocks noGrp="1"/>
          </p:cNvSpPr>
          <p:nvPr>
            <p:ph idx="1"/>
          </p:nvPr>
        </p:nvSpPr>
        <p:spPr/>
        <p:txBody>
          <a:bodyPr>
            <a:normAutofit fontScale="92500" lnSpcReduction="20000"/>
          </a:bodyPr>
          <a:lstStyle/>
          <a:p>
            <a:pPr lvl="0"/>
            <a:r>
              <a:rPr lang="en-US" b="1" dirty="0" smtClean="0"/>
              <a:t>Bread </a:t>
            </a:r>
            <a:r>
              <a:rPr lang="en-US" b="1" dirty="0"/>
              <a:t>crumbs</a:t>
            </a:r>
            <a:r>
              <a:rPr lang="en-US" dirty="0"/>
              <a:t> – these can be from fresh or slightly stale bread, either torn into very small crumbs, or run through a food processor. Avoid using the packaged, dried bread crumbs. They are gritty and take a long time to absorb liquids.</a:t>
            </a:r>
          </a:p>
          <a:p>
            <a:r>
              <a:rPr lang="en-US" b="1" dirty="0" smtClean="0"/>
              <a:t>Hard-boiled </a:t>
            </a:r>
            <a:r>
              <a:rPr lang="en-US" b="1" dirty="0"/>
              <a:t>egg yolks</a:t>
            </a:r>
            <a:r>
              <a:rPr lang="en-US" dirty="0"/>
              <a:t> - often used in </a:t>
            </a:r>
            <a:r>
              <a:rPr lang="en-US" dirty="0"/>
              <a:t>stuffings</a:t>
            </a:r>
            <a:r>
              <a:rPr lang="en-US" dirty="0"/>
              <a:t>, sauces, and meatballs.</a:t>
            </a:r>
          </a:p>
          <a:p>
            <a:r>
              <a:rPr lang="en-US" b="1" dirty="0" smtClean="0"/>
              <a:t>Raw eggs and egg yolks</a:t>
            </a:r>
            <a:r>
              <a:rPr lang="en-US" dirty="0" smtClean="0"/>
              <a:t> – used to thicken sauces and puddings, and to bind ingredients together.</a:t>
            </a:r>
          </a:p>
          <a:p>
            <a:r>
              <a:rPr lang="en-US" b="1" dirty="0" smtClean="0"/>
              <a:t>Flour</a:t>
            </a:r>
            <a:r>
              <a:rPr lang="en-US" dirty="0" smtClean="0"/>
              <a:t> </a:t>
            </a:r>
            <a:r>
              <a:rPr lang="en-US" dirty="0"/>
              <a:t>– wheat and rice flour (and sometimes oatmeal) are used to thicken sauces</a:t>
            </a:r>
            <a:r>
              <a:rPr lang="en-US" dirty="0" smtClean="0"/>
              <a:t>.</a:t>
            </a:r>
            <a:endParaRPr lang="en-US" dirty="0"/>
          </a:p>
        </p:txBody>
      </p:sp>
    </p:spTree>
    <p:extLst>
      <p:ext uri="{BB962C8B-B14F-4D97-AF65-F5344CB8AC3E}">
        <p14:creationId xmlns:p14="http://schemas.microsoft.com/office/powerpoint/2010/main" val="1437246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1371</Words>
  <Application>Microsoft Office PowerPoint</Application>
  <PresentationFormat>On-screen Show (4:3)</PresentationFormat>
  <Paragraphs>81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Interpreting Period Recipes Mistress Gwyneth Espicier, Calontir </vt:lpstr>
      <vt:lpstr> Adapting period recipes  for modern use </vt:lpstr>
      <vt:lpstr>1. Choose a recipe</vt:lpstr>
      <vt:lpstr>2. Decide what type of food your recipe will make</vt:lpstr>
      <vt:lpstr>3. Check out the ingredients</vt:lpstr>
      <vt:lpstr>4. Decide on approximate quantities</vt:lpstr>
      <vt:lpstr>5. Plunge in</vt:lpstr>
      <vt:lpstr>Some common basic ingredients</vt:lpstr>
      <vt:lpstr>Thickening and binding agents</vt:lpstr>
      <vt:lpstr>Thickening and binding agents, continued</vt:lpstr>
      <vt:lpstr>Coloring agents</vt:lpstr>
      <vt:lpstr>Leavening agents</vt:lpstr>
      <vt:lpstr>Flavoring agents</vt:lpstr>
      <vt:lpstr>Dried fruit</vt:lpstr>
      <vt:lpstr>Spices (of the more exotic sort)</vt:lpstr>
      <vt:lpstr>Miscellaneous ingredients</vt:lpstr>
      <vt:lpstr>Recipes for Discussion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Interpreting Period Recipes Mistress Gwyneth Espicier, Calontir </dc:title>
  <dc:creator>Owner</dc:creator>
  <cp:lastModifiedBy>Owner</cp:lastModifiedBy>
  <cp:revision>8</cp:revision>
  <dcterms:created xsi:type="dcterms:W3CDTF">2006-08-16T00:00:00Z</dcterms:created>
  <dcterms:modified xsi:type="dcterms:W3CDTF">2020-07-05T17:49:59Z</dcterms:modified>
</cp:coreProperties>
</file>